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3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72" autoAdjust="0"/>
  </p:normalViewPr>
  <p:slideViewPr>
    <p:cSldViewPr>
      <p:cViewPr>
        <p:scale>
          <a:sx n="95" d="100"/>
          <a:sy n="95" d="100"/>
        </p:scale>
        <p:origin x="-3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6.jpeg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fazu.dn.ua/?page_id=30" TargetMode="External"/><Relationship Id="rId3" Type="http://schemas.openxmlformats.org/officeDocument/2006/relationships/hyperlink" Target="http://blogproart.ru/fecit-ad-vivum-&#1074;-&#1101;&#1088;&#1084;&#1080;&#1090;&#1072;&#1078;&#1077;.html" TargetMode="External"/><Relationship Id="rId7" Type="http://schemas.openxmlformats.org/officeDocument/2006/relationships/hyperlink" Target="http://www.liveinternet.ru/users/olgafov/post227939585" TargetMode="External"/><Relationship Id="rId12" Type="http://schemas.openxmlformats.org/officeDocument/2006/relationships/hyperlink" Target="https://ru.wikipedia.org/wiki/%C6%F3%EA%EE%E2,_%C3%E5%EE%F0%E3%E8%E9_%CA%EE%ED%F1%F2%E0%ED%F2%E8%ED%EE%E2%E8%F7" TargetMode="External"/><Relationship Id="rId2" Type="http://schemas.openxmlformats.org/officeDocument/2006/relationships/hyperlink" Target="http://andcvet.narod.ru/krim/asd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c-filmik.net/news/2012-06-12" TargetMode="External"/><Relationship Id="rId11" Type="http://schemas.openxmlformats.org/officeDocument/2006/relationships/hyperlink" Target="http://ifaq.su/blog/medicina/379.html#.VF-Bx97WckU" TargetMode="External"/><Relationship Id="rId5" Type="http://schemas.openxmlformats.org/officeDocument/2006/relationships/hyperlink" Target="http://rusnord.ru/2004/1/8228?id=1&amp;pid=8228&amp;y=2013&amp;m=12" TargetMode="External"/><Relationship Id="rId10" Type="http://schemas.openxmlformats.org/officeDocument/2006/relationships/hyperlink" Target="http://www.gerb.bel.ru/pages/russia/retro.htm" TargetMode="External"/><Relationship Id="rId4" Type="http://schemas.openxmlformats.org/officeDocument/2006/relationships/hyperlink" Target="http://ec-dejavu.ru/i/ivan_the_terrible-5.html" TargetMode="External"/><Relationship Id="rId9" Type="http://schemas.openxmlformats.org/officeDocument/2006/relationships/hyperlink" Target="https://ru.wikipedia.org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6.xml"/><Relationship Id="rId18" Type="http://schemas.openxmlformats.org/officeDocument/2006/relationships/image" Target="../media/image8.gif"/><Relationship Id="rId3" Type="http://schemas.openxmlformats.org/officeDocument/2006/relationships/image" Target="../media/image1.jpeg"/><Relationship Id="rId7" Type="http://schemas.openxmlformats.org/officeDocument/2006/relationships/image" Target="../media/image3.gif"/><Relationship Id="rId12" Type="http://schemas.openxmlformats.org/officeDocument/2006/relationships/image" Target="../media/image5.jpeg"/><Relationship Id="rId17" Type="http://schemas.openxmlformats.org/officeDocument/2006/relationships/slide" Target="slide13.xml"/><Relationship Id="rId2" Type="http://schemas.openxmlformats.org/officeDocument/2006/relationships/slide" Target="slide11.xml"/><Relationship Id="rId16" Type="http://schemas.openxmlformats.org/officeDocument/2006/relationships/image" Target="../media/image7.gif"/><Relationship Id="rId20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9.xml"/><Relationship Id="rId5" Type="http://schemas.openxmlformats.org/officeDocument/2006/relationships/image" Target="../media/image2.jpeg"/><Relationship Id="rId15" Type="http://schemas.openxmlformats.org/officeDocument/2006/relationships/slide" Target="slide15.xml"/><Relationship Id="rId10" Type="http://schemas.openxmlformats.org/officeDocument/2006/relationships/image" Target="../media/image4.jpeg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8.xm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hyperlink" Target="http://fcior.edu.ru/card/26840/lichnost-v-istorii-ivan-groznyy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cior.edu.ru/card/26968/lichnost-v-istorii-petr-i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Электронный образовательный ресурс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Интерактивный плакат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929066"/>
            <a:ext cx="8229600" cy="235745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– Топчиева Ирина Владимировна,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биологии Муниципального бюджетного общеобразовательного учреждения гимназии станицы Ленинградской муниципального образования Ленинградский район.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Адрес: станица Ленинградская, ул. Чернышевского, 183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Телефон: (86145) 3 75 80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E-mail: irina-topchieva@yandex.ru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714488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abriola" pitchFamily="82" charset="0"/>
              </a:rPr>
              <a:t>Историческое  расследование  биологических закономерностей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4929198"/>
            <a:ext cx="3579817" cy="5064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Георгий Константинович Жуков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214290"/>
            <a:ext cx="5500726" cy="614364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Георгий Жуков родился в деревне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Стрелковка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Малоярославецкого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уезда Калужской губернии в семье крестьянина Константина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Артемьевича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Жукова.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годы Великой Отечественной войны занимал посты начальника Генерального штаба РККА (февраль-июль 1941), члена Ставки Главного командования, с 26 августа 1942 г. являлся заместителем Верховного Главнокомандующего, с 27 августа 1942 года — первый заместитель народного комиссара обороны, командовал фронтами: Резервным, Ленинградским, западным (одновременно был главкомом Западного направления), 1-м Украинским и 1-м Белорусским. </a:t>
            </a:r>
            <a:r>
              <a:rPr lang="ru-RU" sz="2000" dirty="0" smtClean="0"/>
              <a:t> Маршал Советского Союза,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четырежды Герой Советского Союза, кавалер двух орденов  «Победа», множества других советских и иностранных орденов и медалей. В послевоенные годы получил народное прозвище «Маршал Победы». Министр обороны СССР (1955—1957).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7358050" y="6429372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ontgomery_receives_Order_of_Victory_HD-SN-99-02756_croppe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929322" y="642918"/>
            <a:ext cx="2446735" cy="3914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5687" y="5286388"/>
            <a:ext cx="3008313" cy="5778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Кариотип мужчины</a:t>
            </a:r>
            <a:endParaRPr lang="ru-RU" sz="2400" dirty="0"/>
          </a:p>
        </p:txBody>
      </p:sp>
      <p:pic>
        <p:nvPicPr>
          <p:cNvPr id="5" name="Содержимое 4" descr="1289759058_image014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9256" y="428604"/>
            <a:ext cx="3370621" cy="480618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428604"/>
            <a:ext cx="4786314" cy="5357850"/>
          </a:xfrm>
        </p:spPr>
        <p:txBody>
          <a:bodyPr>
            <a:no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Кариотип человека — диплоидный хромосомный набор, представляющий собой совокупность морфологически обособленных хромосом, внесённых родителями при оплодотворении. Хромосомы набора генетически неравноценны: каждая хромосома содержит группу разных генов. Все хромосомы в делятся на аутосомы и половые хромосомы. В кариотипе человека 44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аутосомы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- 22 пары гомологичных хромосом и одна пара половых хромосом — XX у женщин и ХУ у мужчин.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200023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547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Гемофилия в династии Романовых</a:t>
            </a:r>
            <a:endParaRPr lang="ru-RU" sz="3600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714356"/>
            <a:ext cx="8858280" cy="6143644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Династия 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мановых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имела тяжкий недуг на генетическом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 — это очень редкая форма гемофилии. Ученые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Медицинск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школы при Массачусетском университете провели исследования ДНК Романовых, кот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они получили из останков в Екатеринбурге. Последний носитель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этог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недуга был Прусский принц Вальдемар, который умер в 1945 году,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филию указывали только некоторые симптомы 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хая свертываемость крови, частые гематомы. В России эта болезнь привела к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политическим последствиям. Врач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обследовав сына Николая II Алексея, сказал, что мальчик слишком уязвим и что он и месяца не проживет. Его мать шла на крайние меры, чтобы спасти его. Григорию Распутину удавалось останавливать кровотечения и припадки Алексея, что позволило царевичу дожить до юношества.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ашивка 6">
            <a:hlinkClick r:id="rId2" action="ppaction://hlinksldjump"/>
          </p:cNvPr>
          <p:cNvSpPr/>
          <p:nvPr/>
        </p:nvSpPr>
        <p:spPr>
          <a:xfrm>
            <a:off x="7929586" y="6143644"/>
            <a:ext cx="642942" cy="428628"/>
          </a:xfrm>
          <a:prstGeom prst="chevr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3006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693711">
            <a:off x="4873607" y="447797"/>
            <a:ext cx="3658646" cy="292238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428604"/>
            <a:ext cx="4857752" cy="642939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Гемофилией был поражен царевич Алексей, сын императора России Николая II. Его мать, царица Александра Федоровна, была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гетер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зиготна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этому аллелю и унаследовала его от своей матери Алисы, которая, в свою очередь, получила его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прабабушки царевича Алексея, английской королевы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Виктории.</a:t>
            </a:r>
          </a:p>
          <a:p>
            <a:pPr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генотипы всех указанных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личн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зная, что ген гемофилии – рецессивный, сцепленный с Х-хромосомой. </a:t>
            </a:r>
          </a:p>
          <a:p>
            <a:pPr indent="0">
              <a:buNone/>
            </a:pPr>
            <a:r>
              <a:rPr lang="ru-RU" dirty="0" smtClean="0">
                <a:hlinkClick r:id="rId3" action="ppaction://hlinksldjump"/>
              </a:rPr>
              <a:t>ПРОВЕРКА</a:t>
            </a:r>
            <a:endParaRPr lang="ru-RU" dirty="0"/>
          </a:p>
        </p:txBody>
      </p:sp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940155"/>
            <a:ext cx="2376490" cy="39178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86446" y="1643050"/>
            <a:ext cx="299563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Альберт – </a:t>
            </a:r>
            <a:r>
              <a:rPr lang="en-US" dirty="0" smtClean="0"/>
              <a:t>XY</a:t>
            </a:r>
          </a:p>
          <a:p>
            <a:pPr>
              <a:buNone/>
            </a:pPr>
            <a:r>
              <a:rPr lang="ru-RU" dirty="0" smtClean="0"/>
              <a:t>Виктория – </a:t>
            </a:r>
            <a:r>
              <a:rPr lang="en-US" dirty="0" smtClean="0"/>
              <a:t>XdX</a:t>
            </a:r>
          </a:p>
          <a:p>
            <a:pPr>
              <a:buNone/>
            </a:pPr>
            <a:r>
              <a:rPr lang="ru-RU" dirty="0" smtClean="0"/>
              <a:t>Людвиг – </a:t>
            </a:r>
            <a:r>
              <a:rPr lang="en-US" dirty="0" smtClean="0"/>
              <a:t>XY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Алиса – </a:t>
            </a:r>
            <a:r>
              <a:rPr lang="en-US" dirty="0" smtClean="0"/>
              <a:t>XdX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Николай – </a:t>
            </a:r>
            <a:r>
              <a:rPr lang="en-US" dirty="0" smtClean="0"/>
              <a:t>XY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Александра - </a:t>
            </a:r>
            <a:r>
              <a:rPr lang="en-US" dirty="0" smtClean="0"/>
              <a:t>XdX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Алексей - </a:t>
            </a:r>
            <a:r>
              <a:rPr lang="en-US" dirty="0" smtClean="0"/>
              <a:t>XY</a:t>
            </a:r>
            <a:endParaRPr lang="ru-RU" dirty="0"/>
          </a:p>
        </p:txBody>
      </p:sp>
      <p:pic>
        <p:nvPicPr>
          <p:cNvPr id="5" name="Содержимое 5" descr="Image3006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5335619" cy="3429024"/>
          </a:xfrm>
        </p:spPr>
      </p:pic>
      <p:sp>
        <p:nvSpPr>
          <p:cNvPr id="6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57147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начало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Выполни задание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 задачу (слайд № 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928934"/>
            <a:ext cx="3786214" cy="211455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свою родословную (прояви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творческий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2643183"/>
            <a:ext cx="4467228" cy="328614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генеалогии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российских царей, предложите свой вариант задачи по генетике (условие и решение).</a:t>
            </a:r>
          </a:p>
        </p:txBody>
      </p:sp>
      <p:sp>
        <p:nvSpPr>
          <p:cNvPr id="7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57147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714488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reate-family-tree-d0a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166264">
            <a:off x="556138" y="820898"/>
            <a:ext cx="4851371" cy="3772451"/>
          </a:xfrm>
        </p:spPr>
      </p:pic>
      <p:pic>
        <p:nvPicPr>
          <p:cNvPr id="7" name="Рисунок 6" descr="8703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714356"/>
            <a:ext cx="3343275" cy="4762500"/>
          </a:xfrm>
          <a:prstGeom prst="rect">
            <a:avLst/>
          </a:prstGeom>
        </p:spPr>
      </p:pic>
      <p:pic>
        <p:nvPicPr>
          <p:cNvPr id="8" name="Рисунок 7" descr="0_7a2bf_8bdaa7d6_XL.jpe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 b="21138"/>
          <a:stretch>
            <a:fillRect/>
          </a:stretch>
        </p:blipFill>
        <p:spPr>
          <a:xfrm>
            <a:off x="2357422" y="4000504"/>
            <a:ext cx="4929190" cy="25801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643834" y="5929330"/>
            <a:ext cx="1063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начало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/>
              <a:t>Изображения:</a:t>
            </a:r>
          </a:p>
          <a:p>
            <a:pPr>
              <a:buNone/>
            </a:pPr>
            <a:r>
              <a:rPr lang="ru-RU" sz="1600" dirty="0" smtClean="0"/>
              <a:t>Александр </a:t>
            </a:r>
            <a:r>
              <a:rPr lang="en-US" sz="1600" dirty="0" smtClean="0"/>
              <a:t>II </a:t>
            </a:r>
            <a:r>
              <a:rPr lang="ru-RU" sz="1600" dirty="0" smtClean="0"/>
              <a:t>- </a:t>
            </a:r>
            <a:r>
              <a:rPr lang="en-US" sz="1600" dirty="0" smtClean="0">
                <a:hlinkClick r:id="rId2"/>
              </a:rPr>
              <a:t>http://andcvet.narod.ru/krim/asd2.html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Петр</a:t>
            </a:r>
            <a:r>
              <a:rPr lang="en-US" sz="1600" dirty="0" smtClean="0"/>
              <a:t>I</a:t>
            </a:r>
            <a:r>
              <a:rPr lang="ru-RU" sz="1600" dirty="0" smtClean="0"/>
              <a:t> - </a:t>
            </a:r>
            <a:r>
              <a:rPr lang="en-US" sz="1600" dirty="0" smtClean="0">
                <a:hlinkClick r:id="rId3"/>
              </a:rPr>
              <a:t>http://blogproart.ru/fecit-ad-vivum-</a:t>
            </a:r>
            <a:r>
              <a:rPr lang="ru-RU" sz="1600" dirty="0" err="1" smtClean="0">
                <a:hlinkClick r:id="rId3"/>
              </a:rPr>
              <a:t>в-эрмитаже</a:t>
            </a:r>
            <a:r>
              <a:rPr lang="ru-RU" sz="1600" dirty="0" smtClean="0">
                <a:hlinkClick r:id="rId3"/>
              </a:rPr>
              <a:t>.</a:t>
            </a:r>
            <a:r>
              <a:rPr lang="en-US" sz="1600" dirty="0" smtClean="0">
                <a:hlinkClick r:id="rId3"/>
              </a:rPr>
              <a:t>html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Иван Грозный - </a:t>
            </a:r>
            <a:r>
              <a:rPr lang="en-US" sz="1600" dirty="0" smtClean="0">
                <a:hlinkClick r:id="rId4"/>
              </a:rPr>
              <a:t>http://ec-dejavu.ru/i/ivan_the_terrible-5.html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Николай </a:t>
            </a:r>
            <a:r>
              <a:rPr lang="en-US" sz="1600" dirty="0" smtClean="0"/>
              <a:t>II</a:t>
            </a:r>
            <a:r>
              <a:rPr lang="ru-RU" sz="1600" dirty="0" smtClean="0"/>
              <a:t> - </a:t>
            </a:r>
            <a:r>
              <a:rPr lang="en-US" sz="1600" dirty="0" smtClean="0">
                <a:hlinkClick r:id="rId5"/>
              </a:rPr>
              <a:t>http://rusnord.ru/2004/1/8228?id=1&amp;pid=8228&amp;y=2013&amp;m=12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Екатерина </a:t>
            </a:r>
            <a:r>
              <a:rPr lang="en-US" sz="1600" dirty="0" smtClean="0"/>
              <a:t>II</a:t>
            </a:r>
            <a:r>
              <a:rPr lang="ru-RU" sz="1600" dirty="0" smtClean="0"/>
              <a:t> - </a:t>
            </a:r>
            <a:r>
              <a:rPr lang="en-US" sz="1600" dirty="0" smtClean="0">
                <a:hlinkClick r:id="rId6"/>
              </a:rPr>
              <a:t>http://doc-filmik.net/news/2012-06-12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Царевич Алексей с императрицей Александрой - </a:t>
            </a:r>
            <a:r>
              <a:rPr lang="en-US" sz="1600" dirty="0" smtClean="0">
                <a:hlinkClick r:id="rId7"/>
              </a:rPr>
              <a:t>http://www.liveinternet.ru/users/olgafov/post227939585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Генеалогическое древо Романовых - </a:t>
            </a:r>
            <a:r>
              <a:rPr lang="en-US" sz="1600" dirty="0" smtClean="0">
                <a:hlinkClick r:id="rId8"/>
              </a:rPr>
              <a:t>http://fazu.dn.ua/?page_id=30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Генеалогическое древо Рюриковичей - </a:t>
            </a:r>
            <a:r>
              <a:rPr lang="en-US" sz="1600" dirty="0" smtClean="0">
                <a:hlinkClick r:id="rId8"/>
              </a:rPr>
              <a:t>http://fazu.dn.ua/?page_id=30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Жуков Г.К. - </a:t>
            </a:r>
            <a:r>
              <a:rPr lang="en-US" sz="1600" dirty="0" smtClean="0">
                <a:hlinkClick r:id="rId9"/>
              </a:rPr>
              <a:t>https://ru.wikipedia.org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Печать Ивана Грозного - </a:t>
            </a:r>
            <a:r>
              <a:rPr lang="en-US" sz="1600" dirty="0" smtClean="0">
                <a:hlinkClick r:id="rId10"/>
              </a:rPr>
              <a:t>http://www.gerb.bel.ru/pages/russia/retro.htm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Текстовая часть:</a:t>
            </a:r>
          </a:p>
          <a:p>
            <a:pPr>
              <a:buNone/>
            </a:pPr>
            <a:r>
              <a:rPr lang="ru-RU" sz="1600" dirty="0" smtClean="0"/>
              <a:t>Гемофилия в династии Романовых - </a:t>
            </a:r>
            <a:r>
              <a:rPr lang="en-US" sz="1600" dirty="0" smtClean="0">
                <a:hlinkClick r:id="rId11"/>
              </a:rPr>
              <a:t>http://ifaq.su/blog/medicina/379.html#.VF-Bx97WckU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Биография Г.К. Жукова - </a:t>
            </a:r>
            <a:r>
              <a:rPr lang="en-US" sz="1600" dirty="0" smtClean="0">
                <a:hlinkClick r:id="rId12"/>
              </a:rPr>
              <a:t>https://ru.wikipedia.org/wiki/%C6%F3%EA%EE%E2,_%C3%E5%EE%F0%E3%E8%E9_%CA%EE%ED%F1%F2%E0%ED%F2%E8%ED%EE%E2%E8%F7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289759058_image01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97727"/>
            <a:ext cx="5329265" cy="6760273"/>
          </a:xfrm>
          <a:prstGeom prst="rect">
            <a:avLst/>
          </a:prstGeom>
        </p:spPr>
      </p:pic>
      <p:pic>
        <p:nvPicPr>
          <p:cNvPr id="4" name="Рисунок 3" descr="александр 1 или 2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857232"/>
            <a:ext cx="2500330" cy="3378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етр 1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1670" y="928670"/>
            <a:ext cx="2897830" cy="385805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7157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abriola" pitchFamily="82" charset="0"/>
                <a:hlinkClick r:id="rId8" action="ppaction://hlinksldjump"/>
              </a:rPr>
              <a:t>Историческое расследование биологических закономерностей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николай 2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72232" y="3660435"/>
            <a:ext cx="2571768" cy="3197565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9" name="Рисунок 8" descr="1356650701_slova-006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500794" y="357166"/>
            <a:ext cx="2643206" cy="304985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3" name="Рисунок 12" descr="иван грозный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lum bright="30000"/>
          </a:blip>
          <a:srcRect l="12245" t="17687" r="10203" b="15646"/>
          <a:stretch>
            <a:fillRect/>
          </a:stretch>
        </p:blipFill>
        <p:spPr>
          <a:xfrm>
            <a:off x="357158" y="3714728"/>
            <a:ext cx="2437640" cy="3143272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4" name="Рисунок 13" descr="печать ивана грозного.gif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>
            <a:duotone>
              <a:prstClr val="black"/>
              <a:srgbClr val="0033C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714612" y="5429264"/>
            <a:ext cx="1142976" cy="1146798"/>
          </a:xfrm>
          <a:prstGeom prst="rect">
            <a:avLst/>
          </a:prstGeom>
        </p:spPr>
      </p:pic>
      <p:pic>
        <p:nvPicPr>
          <p:cNvPr id="15" name="Содержимое 5" descr="Image3006.gif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43372" y="4929198"/>
            <a:ext cx="2357441" cy="1515049"/>
          </a:xfrm>
          <a:prstGeom prst="rect">
            <a:avLst/>
          </a:prstGeom>
        </p:spPr>
      </p:pic>
      <p:pic>
        <p:nvPicPr>
          <p:cNvPr id="16" name="Рисунок 15" descr="Montgomery_receives_Order_of_Victory_HD-SN-99-02756_cropped.JP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142844" y="1071546"/>
            <a:ext cx="1875231" cy="3000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</p:spPr>
        <p:txBody>
          <a:bodyPr/>
          <a:lstStyle/>
          <a:p>
            <a:pPr indent="0">
              <a:buNone/>
            </a:pPr>
            <a:r>
              <a:rPr lang="ru-RU" i="1" dirty="0" smtClean="0">
                <a:latin typeface="Arial Narrow" pitchFamily="34" charset="0"/>
              </a:rPr>
              <a:t>Предположим, что у императора Александра</a:t>
            </a:r>
            <a:r>
              <a:rPr lang="en-US" i="1" dirty="0" smtClean="0">
                <a:latin typeface="Arial Narrow" pitchFamily="34" charset="0"/>
              </a:rPr>
              <a:t> II </a:t>
            </a:r>
            <a:r>
              <a:rPr lang="ru-RU" i="1" dirty="0" smtClean="0">
                <a:latin typeface="Arial Narrow" pitchFamily="34" charset="0"/>
              </a:rPr>
              <a:t>в У-хромосоме была редкая мутация. Могла ли эта мутация быть у: </a:t>
            </a:r>
            <a:endParaRPr lang="en-US" i="1" dirty="0" smtClean="0">
              <a:latin typeface="Arial Narrow" pitchFamily="34" charset="0"/>
            </a:endParaRPr>
          </a:p>
          <a:p>
            <a:pPr indent="0">
              <a:buNone/>
            </a:pPr>
            <a:r>
              <a:rPr lang="ru-RU" i="1" dirty="0" smtClean="0">
                <a:latin typeface="Arial Narrow" pitchFamily="34" charset="0"/>
              </a:rPr>
              <a:t>а) Ивана Грозного, б) Петра</a:t>
            </a:r>
            <a:r>
              <a:rPr lang="en-US" i="1" dirty="0" smtClean="0">
                <a:latin typeface="Arial Narrow" pitchFamily="34" charset="0"/>
              </a:rPr>
              <a:t> I</a:t>
            </a:r>
            <a:r>
              <a:rPr lang="ru-RU" i="1" dirty="0" smtClean="0">
                <a:latin typeface="Arial Narrow" pitchFamily="34" charset="0"/>
              </a:rPr>
              <a:t>, в) Екатерины II, г) Николая II, д) Г.К. Жукова?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ашивка 3">
            <a:hlinkClick r:id="rId2" action="ppaction://hlinksldjump"/>
          </p:cNvPr>
          <p:cNvSpPr/>
          <p:nvPr/>
        </p:nvSpPr>
        <p:spPr>
          <a:xfrm>
            <a:off x="7000892" y="4929198"/>
            <a:ext cx="642942" cy="428628"/>
          </a:xfrm>
          <a:prstGeom prst="chevr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57147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начало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577b7c88e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7499"/>
            <a:ext cx="9144000" cy="6710502"/>
          </a:xfrm>
        </p:spPr>
      </p:pic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0" y="5572140"/>
            <a:ext cx="1785950" cy="4286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-конечная звезда 5">
            <a:hlinkClick r:id="rId4" action="ppaction://hlinksldjump"/>
          </p:cNvPr>
          <p:cNvSpPr/>
          <p:nvPr/>
        </p:nvSpPr>
        <p:spPr>
          <a:xfrm>
            <a:off x="6286512" y="2928934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4572000" y="6500810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>
            <a:hlinkClick r:id="rId6" action="ppaction://hlinksldjump"/>
          </p:cNvPr>
          <p:cNvSpPr/>
          <p:nvPr/>
        </p:nvSpPr>
        <p:spPr>
          <a:xfrm>
            <a:off x="7715272" y="4714884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>
            <a:hlinkClick r:id="rId7" action="ppaction://hlinksldjump"/>
          </p:cNvPr>
          <p:cNvSpPr/>
          <p:nvPr/>
        </p:nvSpPr>
        <p:spPr>
          <a:xfrm>
            <a:off x="7715272" y="6500810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>
            <a:hlinkClick r:id="rId8" action="ppaction://hlinksldjump"/>
          </p:cNvPr>
          <p:cNvSpPr/>
          <p:nvPr/>
        </p:nvSpPr>
        <p:spPr>
          <a:xfrm>
            <a:off x="0" y="500042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42844" y="214290"/>
            <a:ext cx="5143536" cy="5983311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Император Александр 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дился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29 апреля 1818 г. Учителями Александра были Жуковский и боевой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фицер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Мердер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Заметное влияние на формирование личности Александра 2 оказал и его отец. Александр вступил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 после смерти Николая 1, в 1855 г. К тому времени он уже имел некоторый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пыт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управления, поскольку исполнял обязанности государя во время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тсутствия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отца в столице. В историю этот правитель вошел, как Александр 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свободитель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Женой Александра 2 в 1841 г. стала принцесса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Гессен-Дармштадтская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Максимилиана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Вильгельмина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Августа София Мария, более известная как Мария Александровна.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родила Александру 7 детей, 2 старших умерли. А с 1880 г. царь был женат (м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рганатическим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брак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м) на княжне Долгорукой, от которой имел 4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642910" y="6429372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andcvet.narod.ru/krim/max/22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5429256" y="857232"/>
            <a:ext cx="3547729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5857892"/>
            <a:ext cx="3008313" cy="5905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Иван Грозный</a:t>
            </a:r>
            <a:endParaRPr lang="ru-RU" sz="2400" dirty="0"/>
          </a:p>
        </p:txBody>
      </p:sp>
      <p:pic>
        <p:nvPicPr>
          <p:cNvPr id="7" name="Содержимое 6" descr="иван грозный.pn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4786314" y="357166"/>
            <a:ext cx="3902076" cy="585311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4972056" cy="555468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http://fcior.edu.ru/card/26840/lichnost-v-istorii-ivan-groznyy.html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Перейдите по ссылке и ознакомьтесь с разделом «Личность царя» и на этой же странице с рубрикой «Это интересно»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>
            <a:hlinkClick r:id="rId5" action="ppaction://hlinksldjump"/>
          </p:cNvPr>
          <p:cNvSpPr txBox="1">
            <a:spLocks/>
          </p:cNvSpPr>
          <p:nvPr/>
        </p:nvSpPr>
        <p:spPr>
          <a:xfrm>
            <a:off x="57147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Владимир Махнач. История России. Что дала эпоха Петра I (часть 1) - История России до 1917 год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6764" y="714375"/>
            <a:ext cx="3580359" cy="491807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5257808" cy="5768997"/>
          </a:xfrm>
        </p:spPr>
        <p:txBody>
          <a:bodyPr/>
          <a:lstStyle/>
          <a:p>
            <a:endParaRPr lang="ru-RU" dirty="0" smtClean="0"/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http://fcior.edu.ru/card/26968/lichnost-v-istorii-petr-i.html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Перейдите по ссылке и ознакомьтесь с модулем  «Личность в истории. Петр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571472" y="607220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начало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5429264"/>
            <a:ext cx="3008313" cy="5714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Николай </a:t>
            </a:r>
            <a:r>
              <a:rPr lang="en-US" sz="2400" dirty="0" smtClean="0"/>
              <a:t>II</a:t>
            </a:r>
            <a:endParaRPr lang="ru-RU" sz="2400" dirty="0"/>
          </a:p>
        </p:txBody>
      </p:sp>
      <p:pic>
        <p:nvPicPr>
          <p:cNvPr id="5" name="Содержимое 4" descr="николай 2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57818" y="785794"/>
            <a:ext cx="3571867" cy="4441020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52"/>
            <a:ext cx="4857784" cy="6126163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(18 мая 1868 г.-17 июля 1918г.) – последний российский император, сын Александра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Немецкая принцесса Алиса Гессенская (Александра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ровна) стала женой Николая 2.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 у них родилась первая дочь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льга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(3 ноября 1895). Всего в царской семье было 5 детей.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дна за другой рождались дочери: Татьяна (29 мая 1897), Мария (14 июня 1899) и Анастасия (5 июня 1901). Все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жидали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наследника, который должен был занять престол после отца. 12 августа 1904 г. у Николая родился сын, назвали его Алексеем. В трехлетнем возрасте врачи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бнаружили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него тяжелую наследственную болезнь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гемофилию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(несвертываемость крови). </a:t>
            </a:r>
          </a:p>
        </p:txBody>
      </p:sp>
      <p:sp>
        <p:nvSpPr>
          <p:cNvPr id="6" name="Содержимое 2">
            <a:hlinkClick r:id="rId5" action="ppaction://hlinksldjump"/>
          </p:cNvPr>
          <p:cNvSpPr txBox="1">
            <a:spLocks/>
          </p:cNvSpPr>
          <p:nvPr/>
        </p:nvSpPr>
        <p:spPr>
          <a:xfrm>
            <a:off x="1571604" y="5929330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В 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286388"/>
            <a:ext cx="3008313" cy="5191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Екатерина</a:t>
            </a:r>
            <a:r>
              <a:rPr lang="en-US" sz="2400" dirty="0" smtClean="0"/>
              <a:t> II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214290"/>
            <a:ext cx="4357718" cy="571504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Екатерина, дочь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находившег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прусской службе принца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Христиана-Августа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Анхальт-Цербстского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принцессы Иоганны-Елизаветы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жденной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принцессы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Голштейн-Готт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рпской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состояла в родстве с королевскими домами Швеции, Пруссии и Англии. В 1744 году Екатерина с матерью была вызвана в Россию императрицей Елизаветой Петровной, крещена по прав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славному обычаю под именем Екатерины Алексеевны и наречена невест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великого князя Петра Федоровича (будущий император Петр III), с которым обвенчалась в 1745.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56650701_slova-006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628" y="857232"/>
            <a:ext cx="3929058" cy="4533527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7358050" y="6429372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начало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</TotalTime>
  <Words>968</Words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Электронный образовательный ресурс  Интерактивный плакат </vt:lpstr>
      <vt:lpstr>Историческое расследование биологических закономерностей</vt:lpstr>
      <vt:lpstr>Задача</vt:lpstr>
      <vt:lpstr>Слайд 4</vt:lpstr>
      <vt:lpstr>Слайд 5</vt:lpstr>
      <vt:lpstr>Иван Грозный</vt:lpstr>
      <vt:lpstr>Слайд 7</vt:lpstr>
      <vt:lpstr>Николай II</vt:lpstr>
      <vt:lpstr>Екатерина II</vt:lpstr>
      <vt:lpstr>Георгий Константинович Жуков</vt:lpstr>
      <vt:lpstr>Кариотип мужчины</vt:lpstr>
      <vt:lpstr>Гемофилия в династии Романовых</vt:lpstr>
      <vt:lpstr>Слайд 13</vt:lpstr>
      <vt:lpstr>Слайд 14</vt:lpstr>
      <vt:lpstr>Выполни задание  Реши задачу (слайд № 2)</vt:lpstr>
      <vt:lpstr>Слайд 16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Историческое расследование биологических закономерностей</dc:title>
  <dc:creator>Администратор</dc:creator>
  <cp:lastModifiedBy>Дмитрий Каленюк</cp:lastModifiedBy>
  <cp:revision>110</cp:revision>
  <dcterms:created xsi:type="dcterms:W3CDTF">2013-05-10T13:47:07Z</dcterms:created>
  <dcterms:modified xsi:type="dcterms:W3CDTF">2015-03-25T18:47:43Z</dcterms:modified>
</cp:coreProperties>
</file>